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0" r:id="rId5"/>
    <p:sldId id="262" r:id="rId6"/>
    <p:sldId id="278" r:id="rId7"/>
    <p:sldId id="269" r:id="rId8"/>
    <p:sldId id="266" r:id="rId9"/>
    <p:sldId id="276" r:id="rId10"/>
    <p:sldId id="275" r:id="rId11"/>
    <p:sldId id="268" r:id="rId12"/>
    <p:sldId id="272" r:id="rId13"/>
    <p:sldId id="271" r:id="rId14"/>
    <p:sldId id="274" r:id="rId15"/>
    <p:sldId id="267" r:id="rId16"/>
    <p:sldId id="277" r:id="rId17"/>
    <p:sldId id="261"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6" d="100"/>
          <a:sy n="86" d="100"/>
        </p:scale>
        <p:origin x="514" y="5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ABB82A-387A-4620-AD2C-DD809CD8880A}" type="datetimeFigureOut">
              <a:rPr lang="en-AU" smtClean="0"/>
              <a:t>4/06/2023</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A1235-1673-41A5-9D85-FA3D297022CC}" type="slidenum">
              <a:rPr lang="en-AU" smtClean="0"/>
              <a:t>‹#›</a:t>
            </a:fld>
            <a:endParaRPr lang="en-AU"/>
          </a:p>
        </p:txBody>
      </p:sp>
    </p:spTree>
    <p:extLst>
      <p:ext uri="{BB962C8B-B14F-4D97-AF65-F5344CB8AC3E}">
        <p14:creationId xmlns:p14="http://schemas.microsoft.com/office/powerpoint/2010/main" val="196584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5A1235-1673-41A5-9D85-FA3D297022CC}" type="slidenum">
              <a:rPr lang="en-AU" smtClean="0"/>
              <a:t>1</a:t>
            </a:fld>
            <a:endParaRPr lang="en-AU"/>
          </a:p>
        </p:txBody>
      </p:sp>
    </p:spTree>
    <p:extLst>
      <p:ext uri="{BB962C8B-B14F-4D97-AF65-F5344CB8AC3E}">
        <p14:creationId xmlns:p14="http://schemas.microsoft.com/office/powerpoint/2010/main" val="207572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5A1235-1673-41A5-9D85-FA3D297022CC}" type="slidenum">
              <a:rPr lang="en-AU" smtClean="0"/>
              <a:t>2</a:t>
            </a:fld>
            <a:endParaRPr lang="en-AU"/>
          </a:p>
        </p:txBody>
      </p:sp>
    </p:spTree>
    <p:extLst>
      <p:ext uri="{BB962C8B-B14F-4D97-AF65-F5344CB8AC3E}">
        <p14:creationId xmlns:p14="http://schemas.microsoft.com/office/powerpoint/2010/main" val="387160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5A1235-1673-41A5-9D85-FA3D297022CC}" type="slidenum">
              <a:rPr lang="en-AU" smtClean="0"/>
              <a:t>5</a:t>
            </a:fld>
            <a:endParaRPr lang="en-AU"/>
          </a:p>
        </p:txBody>
      </p:sp>
    </p:spTree>
    <p:extLst>
      <p:ext uri="{BB962C8B-B14F-4D97-AF65-F5344CB8AC3E}">
        <p14:creationId xmlns:p14="http://schemas.microsoft.com/office/powerpoint/2010/main" val="92821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5A1235-1673-41A5-9D85-FA3D297022CC}" type="slidenum">
              <a:rPr lang="en-AU" smtClean="0"/>
              <a:t>8</a:t>
            </a:fld>
            <a:endParaRPr lang="en-AU"/>
          </a:p>
        </p:txBody>
      </p:sp>
    </p:spTree>
    <p:extLst>
      <p:ext uri="{BB962C8B-B14F-4D97-AF65-F5344CB8AC3E}">
        <p14:creationId xmlns:p14="http://schemas.microsoft.com/office/powerpoint/2010/main" val="26698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5A1235-1673-41A5-9D85-FA3D297022CC}" type="slidenum">
              <a:rPr lang="en-AU" smtClean="0"/>
              <a:t>12</a:t>
            </a:fld>
            <a:endParaRPr lang="en-AU"/>
          </a:p>
        </p:txBody>
      </p:sp>
    </p:spTree>
    <p:extLst>
      <p:ext uri="{BB962C8B-B14F-4D97-AF65-F5344CB8AC3E}">
        <p14:creationId xmlns:p14="http://schemas.microsoft.com/office/powerpoint/2010/main" val="111768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E5A1235-1673-41A5-9D85-FA3D297022CC}" type="slidenum">
              <a:rPr lang="en-AU" smtClean="0"/>
              <a:t>15</a:t>
            </a:fld>
            <a:endParaRPr lang="en-AU"/>
          </a:p>
        </p:txBody>
      </p:sp>
    </p:spTree>
    <p:extLst>
      <p:ext uri="{BB962C8B-B14F-4D97-AF65-F5344CB8AC3E}">
        <p14:creationId xmlns:p14="http://schemas.microsoft.com/office/powerpoint/2010/main" val="2860718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solidFill>
                  <a:srgbClr val="002060"/>
                </a:solidFill>
              </a:defRPr>
            </a:lvl1pPr>
          </a:lstStyle>
          <a:p>
            <a:r>
              <a:rPr lang="en-US"/>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a:extLst>
              <a:ext uri="{FF2B5EF4-FFF2-40B4-BE49-F238E27FC236}">
                <a16:creationId xmlns:a16="http://schemas.microsoft.com/office/drawing/2014/main" id="{5B4BF3BC-E7E8-4789-AD52-C5FF10D016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7808" y="550519"/>
            <a:ext cx="3240000" cy="1337362"/>
          </a:xfrm>
          <a:prstGeom prst="rect">
            <a:avLst/>
          </a:prstGeom>
        </p:spPr>
      </p:pic>
      <p:pic>
        <p:nvPicPr>
          <p:cNvPr id="9" name="Picture 8">
            <a:extLst>
              <a:ext uri="{FF2B5EF4-FFF2-40B4-BE49-F238E27FC236}">
                <a16:creationId xmlns:a16="http://schemas.microsoft.com/office/drawing/2014/main" id="{DE10ADAA-8ECC-451A-B4FE-6C9C536823C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00" b="95149"/>
          <a:stretch/>
        </p:blipFill>
        <p:spPr>
          <a:xfrm>
            <a:off x="-96688" y="6381328"/>
            <a:ext cx="12385376" cy="476672"/>
          </a:xfrm>
          <a:prstGeom prst="rect">
            <a:avLst/>
          </a:prstGeom>
        </p:spPr>
      </p:pic>
    </p:spTree>
    <p:extLst>
      <p:ext uri="{BB962C8B-B14F-4D97-AF65-F5344CB8AC3E}">
        <p14:creationId xmlns:p14="http://schemas.microsoft.com/office/powerpoint/2010/main" val="276732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060"/>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0070C0"/>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B1779D36-DAD0-43A4-AF99-6B1D3B763A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 b="95149"/>
          <a:stretch/>
        </p:blipFill>
        <p:spPr>
          <a:xfrm>
            <a:off x="-96688" y="6381328"/>
            <a:ext cx="12385376" cy="476672"/>
          </a:xfrm>
          <a:prstGeom prst="rect">
            <a:avLst/>
          </a:prstGeom>
        </p:spPr>
      </p:pic>
    </p:spTree>
    <p:extLst>
      <p:ext uri="{BB962C8B-B14F-4D97-AF65-F5344CB8AC3E}">
        <p14:creationId xmlns:p14="http://schemas.microsoft.com/office/powerpoint/2010/main" val="281511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normAutofit/>
          </a:bodyPr>
          <a:lstStyle>
            <a:lvl1pPr algn="l">
              <a:defRPr sz="4400" b="1" cap="all">
                <a:solidFill>
                  <a:srgbClr val="002060"/>
                </a:solidFill>
              </a:defRPr>
            </a:lvl1pPr>
          </a:lstStyle>
          <a:p>
            <a:r>
              <a:rPr lang="en-US" dirty="0"/>
              <a:t>Section title</a:t>
            </a:r>
            <a:endParaRPr lang="en-AU"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B95DE35-2D24-4213-BD69-6DF32D8C7A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 b="95149"/>
          <a:stretch/>
        </p:blipFill>
        <p:spPr>
          <a:xfrm>
            <a:off x="-96688" y="6381328"/>
            <a:ext cx="12385376" cy="476672"/>
          </a:xfrm>
          <a:prstGeom prst="rect">
            <a:avLst/>
          </a:prstGeom>
        </p:spPr>
      </p:pic>
    </p:spTree>
    <p:extLst>
      <p:ext uri="{BB962C8B-B14F-4D97-AF65-F5344CB8AC3E}">
        <p14:creationId xmlns:p14="http://schemas.microsoft.com/office/powerpoint/2010/main" val="95507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Question Tim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normAutofit/>
          </a:bodyPr>
          <a:lstStyle>
            <a:lvl1pPr algn="l">
              <a:defRPr sz="4400" b="1" cap="all">
                <a:solidFill>
                  <a:srgbClr val="002060"/>
                </a:solidFill>
              </a:defRPr>
            </a:lvl1pPr>
          </a:lstStyle>
          <a:p>
            <a:r>
              <a:rPr lang="en-US" dirty="0"/>
              <a:t>Question time</a:t>
            </a:r>
            <a:endParaRPr lang="en-AU"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B95DE35-2D24-4213-BD69-6DF32D8C7A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 b="95149"/>
          <a:stretch/>
        </p:blipFill>
        <p:spPr>
          <a:xfrm>
            <a:off x="-96688" y="6381328"/>
            <a:ext cx="12385376" cy="476672"/>
          </a:xfrm>
          <a:prstGeom prst="rect">
            <a:avLst/>
          </a:prstGeom>
        </p:spPr>
      </p:pic>
    </p:spTree>
    <p:extLst>
      <p:ext uri="{BB962C8B-B14F-4D97-AF65-F5344CB8AC3E}">
        <p14:creationId xmlns:p14="http://schemas.microsoft.com/office/powerpoint/2010/main" val="2742593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5399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Rounded MT Bold" panose="020F0704030504030204" pitchFamily="34" charset="0"/>
              </a:rPr>
              <a:t>Making Water YOUR Business </a:t>
            </a:r>
            <a:br>
              <a:rPr lang="en-US" dirty="0">
                <a:latin typeface="Arial Rounded MT Bold" panose="020F0704030504030204" pitchFamily="34" charset="0"/>
              </a:rPr>
            </a:br>
            <a:r>
              <a:rPr lang="en-US" dirty="0">
                <a:latin typeface="Arial Rounded MT Bold" panose="020F0704030504030204" pitchFamily="34" charset="0"/>
              </a:rPr>
              <a:t>(Water and Wastewater Services)</a:t>
            </a:r>
            <a:endParaRPr lang="en-AU" dirty="0">
              <a:solidFill>
                <a:schemeClr val="tx2"/>
              </a:solidFill>
              <a:latin typeface="Arial Rounded MT Bold" panose="020F0704030504030204" pitchFamily="34" charset="0"/>
            </a:endParaRPr>
          </a:p>
        </p:txBody>
      </p:sp>
      <p:sp>
        <p:nvSpPr>
          <p:cNvPr id="3" name="Subtitle 2"/>
          <p:cNvSpPr>
            <a:spLocks noGrp="1"/>
          </p:cNvSpPr>
          <p:nvPr>
            <p:ph type="subTitle" idx="1"/>
          </p:nvPr>
        </p:nvSpPr>
        <p:spPr/>
        <p:txBody>
          <a:bodyPr>
            <a:normAutofit/>
          </a:bodyPr>
          <a:lstStyle/>
          <a:p>
            <a:r>
              <a:rPr lang="en-US" dirty="0">
                <a:latin typeface="Arial" panose="020B0604020202020204" pitchFamily="34" charset="0"/>
                <a:cs typeface="Arial" panose="020B0604020202020204" pitchFamily="34" charset="0"/>
              </a:rPr>
              <a:t>Presentation Summary</a:t>
            </a:r>
          </a:p>
          <a:p>
            <a:r>
              <a:rPr lang="en-US" dirty="0">
                <a:latin typeface="Arial" panose="020B0604020202020204" pitchFamily="34" charset="0"/>
                <a:cs typeface="Arial" panose="020B0604020202020204" pitchFamily="34" charset="0"/>
              </a:rPr>
              <a:t>Presented by: Shaun Johnston Date of presentation: 15 September 2022</a:t>
            </a:r>
            <a:endParaRPr lang="en-AU"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Tree>
    <p:extLst>
      <p:ext uri="{BB962C8B-B14F-4D97-AF65-F5344CB8AC3E}">
        <p14:creationId xmlns:p14="http://schemas.microsoft.com/office/powerpoint/2010/main" val="3085525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2" name="Title 1"/>
          <p:cNvSpPr>
            <a:spLocks noGrp="1"/>
          </p:cNvSpPr>
          <p:nvPr>
            <p:ph type="title"/>
          </p:nvPr>
        </p:nvSpPr>
        <p:spPr/>
        <p:txBody>
          <a:bodyPr>
            <a:normAutofit fontScale="90000"/>
          </a:bodyPr>
          <a:lstStyle/>
          <a:p>
            <a:r>
              <a:rPr lang="en-AU" dirty="0">
                <a:latin typeface="Arial Rounded MT Bold" panose="020F0704030504030204" pitchFamily="34" charset="0"/>
              </a:rPr>
              <a:t>Australian Drinking Water Guidelines (ADWG)</a:t>
            </a:r>
          </a:p>
        </p:txBody>
      </p:sp>
      <p:sp>
        <p:nvSpPr>
          <p:cNvPr id="4" name="Content Placeholder 3"/>
          <p:cNvSpPr>
            <a:spLocks noGrp="1"/>
          </p:cNvSpPr>
          <p:nvPr>
            <p:ph idx="1"/>
          </p:nvPr>
        </p:nvSpPr>
        <p:spPr/>
        <p:txBody>
          <a:bodyPr>
            <a:normAutofit fontScale="77500" lnSpcReduction="20000"/>
          </a:bodyPr>
          <a:lstStyle/>
          <a:p>
            <a:r>
              <a:rPr lang="en-AU" dirty="0"/>
              <a:t>The microbial guidelines seek to ensure that drinking water is free of microorganisms that can cause disease. The provision of a safe drinking water supply is of paramount importance to the health of a community.</a:t>
            </a:r>
          </a:p>
          <a:p>
            <a:r>
              <a:rPr lang="en-AU" dirty="0"/>
              <a:t>The most common and widespread health risk associated with drinking water is contamination, either directly or indirectly, by human or animal excreta and the microorganisms contained in faeces.</a:t>
            </a:r>
          </a:p>
          <a:p>
            <a:r>
              <a:rPr lang="en-AU" dirty="0"/>
              <a:t>The classic waterborne diseases are caused by organisms originating in the gut of humans or other animals. However, many organisms of environmental origin that are not normally associated with the gastrointestinal system are found in water, and some of these organisms may, under certain circumstances, cause disease in humans.</a:t>
            </a:r>
          </a:p>
          <a:p>
            <a:r>
              <a:rPr lang="en-AU" dirty="0"/>
              <a:t>Outbreaks of waterborne disease are frequently characterised by infection across a whole community.</a:t>
            </a:r>
          </a:p>
        </p:txBody>
      </p:sp>
    </p:spTree>
    <p:extLst>
      <p:ext uri="{BB962C8B-B14F-4D97-AF65-F5344CB8AC3E}">
        <p14:creationId xmlns:p14="http://schemas.microsoft.com/office/powerpoint/2010/main" val="42644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2" name="Title 1"/>
          <p:cNvSpPr>
            <a:spLocks noGrp="1"/>
          </p:cNvSpPr>
          <p:nvPr>
            <p:ph type="title"/>
          </p:nvPr>
        </p:nvSpPr>
        <p:spPr/>
        <p:txBody>
          <a:bodyPr/>
          <a:lstStyle/>
          <a:p>
            <a:r>
              <a:rPr lang="en-AU" dirty="0">
                <a:latin typeface="Arial Rounded MT Bold" panose="020F0704030504030204" pitchFamily="34" charset="0"/>
              </a:rPr>
              <a:t>Chemical contaminants</a:t>
            </a:r>
          </a:p>
        </p:txBody>
      </p:sp>
      <p:sp>
        <p:nvSpPr>
          <p:cNvPr id="4" name="Content Placeholder 3"/>
          <p:cNvSpPr>
            <a:spLocks noGrp="1"/>
          </p:cNvSpPr>
          <p:nvPr>
            <p:ph idx="1"/>
          </p:nvPr>
        </p:nvSpPr>
        <p:spPr>
          <a:xfrm>
            <a:off x="609600" y="1196753"/>
            <a:ext cx="10972800" cy="4929412"/>
          </a:xfrm>
        </p:spPr>
        <p:txBody>
          <a:bodyPr>
            <a:normAutofit fontScale="92500" lnSpcReduction="10000"/>
          </a:bodyPr>
          <a:lstStyle/>
          <a:p>
            <a:r>
              <a:rPr lang="en-AU" dirty="0"/>
              <a:t>Everything other than H2O:</a:t>
            </a:r>
          </a:p>
          <a:p>
            <a:pPr lvl="1"/>
            <a:r>
              <a:rPr lang="en-AU" dirty="0"/>
              <a:t>Chlorine, fluoride, alum and other treatment chemicals,</a:t>
            </a:r>
          </a:p>
          <a:p>
            <a:pPr lvl="1"/>
            <a:r>
              <a:rPr lang="en-AU" dirty="0"/>
              <a:t>Minerals and salts from the soil and soil surfaces,</a:t>
            </a:r>
          </a:p>
          <a:p>
            <a:pPr lvl="1"/>
            <a:r>
              <a:rPr lang="en-AU" dirty="0"/>
              <a:t>Organic matter from plants and animals,</a:t>
            </a:r>
          </a:p>
          <a:p>
            <a:pPr lvl="1"/>
            <a:r>
              <a:rPr lang="en-AU" dirty="0"/>
              <a:t>Elements from the atmosphere,</a:t>
            </a:r>
          </a:p>
          <a:p>
            <a:pPr lvl="1"/>
            <a:r>
              <a:rPr lang="en-AU" dirty="0"/>
              <a:t>Fertilisers,</a:t>
            </a:r>
          </a:p>
          <a:p>
            <a:pPr lvl="1"/>
            <a:r>
              <a:rPr lang="en-AU" dirty="0"/>
              <a:t>Pesticides, fungicides and herbicides,</a:t>
            </a:r>
          </a:p>
          <a:p>
            <a:pPr lvl="1"/>
            <a:r>
              <a:rPr lang="en-AU" dirty="0"/>
              <a:t>Hormones, and growth </a:t>
            </a:r>
            <a:r>
              <a:rPr lang="en-AU" dirty="0" err="1"/>
              <a:t>promotants</a:t>
            </a:r>
            <a:r>
              <a:rPr lang="en-AU" dirty="0"/>
              <a:t>,</a:t>
            </a:r>
          </a:p>
          <a:p>
            <a:pPr lvl="1"/>
            <a:r>
              <a:rPr lang="en-AU" dirty="0"/>
              <a:t>Personal Care Products (PCPs),</a:t>
            </a:r>
          </a:p>
          <a:p>
            <a:pPr lvl="1"/>
            <a:r>
              <a:rPr lang="en-AU" dirty="0"/>
              <a:t>General pollution, including micro and nano plastics.</a:t>
            </a:r>
          </a:p>
          <a:p>
            <a:pPr lvl="1"/>
            <a:r>
              <a:rPr lang="en-AU" dirty="0"/>
              <a:t>Emerging contaminants (like PFAS).</a:t>
            </a:r>
          </a:p>
          <a:p>
            <a:endParaRPr lang="en-AU" dirty="0"/>
          </a:p>
        </p:txBody>
      </p:sp>
      <p:pic>
        <p:nvPicPr>
          <p:cNvPr id="5" name="Picture 4">
            <a:extLst>
              <a:ext uri="{FF2B5EF4-FFF2-40B4-BE49-F238E27FC236}">
                <a16:creationId xmlns:a16="http://schemas.microsoft.com/office/drawing/2014/main" id="{70E94C56-ED15-7FCC-86EB-DD3814F389F1}"/>
              </a:ext>
            </a:extLst>
          </p:cNvPr>
          <p:cNvPicPr>
            <a:picLocks noChangeAspect="1"/>
          </p:cNvPicPr>
          <p:nvPr/>
        </p:nvPicPr>
        <p:blipFill>
          <a:blip r:embed="rId3"/>
          <a:stretch>
            <a:fillRect/>
          </a:stretch>
        </p:blipFill>
        <p:spPr>
          <a:xfrm>
            <a:off x="8040216" y="2382253"/>
            <a:ext cx="3268944" cy="2776447"/>
          </a:xfrm>
          <a:prstGeom prst="rect">
            <a:avLst/>
          </a:prstGeom>
        </p:spPr>
      </p:pic>
    </p:spTree>
    <p:extLst>
      <p:ext uri="{BB962C8B-B14F-4D97-AF65-F5344CB8AC3E}">
        <p14:creationId xmlns:p14="http://schemas.microsoft.com/office/powerpoint/2010/main" val="76812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5" name="Title 4"/>
          <p:cNvSpPr>
            <a:spLocks noGrp="1"/>
          </p:cNvSpPr>
          <p:nvPr>
            <p:ph type="title"/>
          </p:nvPr>
        </p:nvSpPr>
        <p:spPr/>
        <p:txBody>
          <a:bodyPr>
            <a:normAutofit fontScale="90000"/>
          </a:bodyPr>
          <a:lstStyle/>
          <a:p>
            <a:r>
              <a:rPr lang="en-AU" dirty="0">
                <a:latin typeface="Arial Rounded MT Bold" panose="020F0704030504030204" pitchFamily="34" charset="0"/>
              </a:rPr>
              <a:t>How do we treat pathogens and contaminants?</a:t>
            </a:r>
          </a:p>
        </p:txBody>
      </p:sp>
    </p:spTree>
    <p:extLst>
      <p:ext uri="{BB962C8B-B14F-4D97-AF65-F5344CB8AC3E}">
        <p14:creationId xmlns:p14="http://schemas.microsoft.com/office/powerpoint/2010/main" val="3166112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2" name="Title 1"/>
          <p:cNvSpPr>
            <a:spLocks noGrp="1"/>
          </p:cNvSpPr>
          <p:nvPr>
            <p:ph type="title"/>
          </p:nvPr>
        </p:nvSpPr>
        <p:spPr/>
        <p:txBody>
          <a:bodyPr/>
          <a:lstStyle/>
          <a:p>
            <a:r>
              <a:rPr lang="en-AU" dirty="0">
                <a:latin typeface="Arial Rounded MT Bold" panose="020F0704030504030204" pitchFamily="34" charset="0"/>
              </a:rPr>
              <a:t>ADWG - 12 Elements</a:t>
            </a:r>
          </a:p>
        </p:txBody>
      </p:sp>
      <p:sp>
        <p:nvSpPr>
          <p:cNvPr id="4" name="Content Placeholder 3"/>
          <p:cNvSpPr>
            <a:spLocks noGrp="1"/>
          </p:cNvSpPr>
          <p:nvPr>
            <p:ph idx="1"/>
          </p:nvPr>
        </p:nvSpPr>
        <p:spPr/>
        <p:txBody>
          <a:bodyPr>
            <a:normAutofit fontScale="55000" lnSpcReduction="20000"/>
          </a:bodyPr>
          <a:lstStyle/>
          <a:p>
            <a:pPr marL="514350" indent="-514350">
              <a:buFont typeface="+mj-lt"/>
              <a:buAutoNum type="arabicPeriod"/>
            </a:pPr>
            <a:r>
              <a:rPr lang="en-AU" dirty="0"/>
              <a:t>Commitment to drinking water quality management </a:t>
            </a:r>
            <a:r>
              <a:rPr lang="en-AU" dirty="0">
                <a:solidFill>
                  <a:schemeClr val="accent3">
                    <a:lumMod val="75000"/>
                  </a:schemeClr>
                </a:solidFill>
              </a:rPr>
              <a:t>(policies, regulation and engagement).</a:t>
            </a:r>
          </a:p>
          <a:p>
            <a:pPr marL="514350" indent="-514350">
              <a:buFont typeface="+mj-lt"/>
              <a:buAutoNum type="arabicPeriod"/>
            </a:pPr>
            <a:r>
              <a:rPr lang="en-AU" dirty="0"/>
              <a:t>Assessment of the drinking water system </a:t>
            </a:r>
            <a:r>
              <a:rPr lang="en-AU" dirty="0">
                <a:solidFill>
                  <a:schemeClr val="accent3">
                    <a:lumMod val="75000"/>
                  </a:schemeClr>
                </a:solidFill>
              </a:rPr>
              <a:t>(data collection, analysis and risk assessments).</a:t>
            </a:r>
          </a:p>
          <a:p>
            <a:pPr marL="514350" indent="-514350">
              <a:buFont typeface="+mj-lt"/>
              <a:buAutoNum type="arabicPeriod"/>
            </a:pPr>
            <a:r>
              <a:rPr lang="en-AU" dirty="0"/>
              <a:t>Preventive measures for drinking water quality management </a:t>
            </a:r>
            <a:r>
              <a:rPr lang="en-AU" dirty="0">
                <a:solidFill>
                  <a:schemeClr val="accent3">
                    <a:lumMod val="75000"/>
                  </a:schemeClr>
                </a:solidFill>
              </a:rPr>
              <a:t>( Critical Control Points, catchment assessments/management and presence of multiple barriers).</a:t>
            </a:r>
          </a:p>
          <a:p>
            <a:pPr marL="514350" indent="-514350">
              <a:buFont typeface="+mj-lt"/>
              <a:buAutoNum type="arabicPeriod"/>
            </a:pPr>
            <a:r>
              <a:rPr lang="en-AU" dirty="0"/>
              <a:t>Operational procedures and process </a:t>
            </a:r>
            <a:r>
              <a:rPr lang="en-AU" dirty="0">
                <a:solidFill>
                  <a:schemeClr val="accent3">
                    <a:lumMod val="75000"/>
                  </a:schemeClr>
                </a:solidFill>
              </a:rPr>
              <a:t>control (procedures, monitoring, corrective action, maintenance, equipment and materials ).</a:t>
            </a:r>
          </a:p>
          <a:p>
            <a:pPr marL="514350" indent="-514350">
              <a:buFont typeface="+mj-lt"/>
              <a:buAutoNum type="arabicPeriod"/>
            </a:pPr>
            <a:r>
              <a:rPr lang="en-AU" dirty="0"/>
              <a:t>Verification of drinking water quality </a:t>
            </a:r>
            <a:r>
              <a:rPr lang="en-AU" dirty="0">
                <a:solidFill>
                  <a:schemeClr val="accent3">
                    <a:lumMod val="75000"/>
                  </a:schemeClr>
                </a:solidFill>
              </a:rPr>
              <a:t>(DWQMP/CSS: quality monitoring, consumer satisfaction, assessment and corrective action).</a:t>
            </a:r>
          </a:p>
          <a:p>
            <a:pPr marL="514350" indent="-514350">
              <a:buFont typeface="+mj-lt"/>
              <a:buAutoNum type="arabicPeriod"/>
            </a:pPr>
            <a:r>
              <a:rPr lang="en-AU" dirty="0"/>
              <a:t>Management of incidents and emergencies </a:t>
            </a:r>
            <a:r>
              <a:rPr lang="en-AU" dirty="0">
                <a:solidFill>
                  <a:schemeClr val="accent3">
                    <a:lumMod val="75000"/>
                  </a:schemeClr>
                </a:solidFill>
              </a:rPr>
              <a:t>(communications, response and business continuity).</a:t>
            </a:r>
          </a:p>
          <a:p>
            <a:pPr marL="514350" indent="-514350">
              <a:buFont typeface="+mj-lt"/>
              <a:buAutoNum type="arabicPeriod"/>
            </a:pPr>
            <a:r>
              <a:rPr lang="en-AU" dirty="0"/>
              <a:t>Research and development </a:t>
            </a:r>
            <a:r>
              <a:rPr lang="en-AU" dirty="0">
                <a:solidFill>
                  <a:schemeClr val="accent3">
                    <a:lumMod val="75000"/>
                  </a:schemeClr>
                </a:solidFill>
              </a:rPr>
              <a:t>(investigation, research, design).</a:t>
            </a:r>
          </a:p>
          <a:p>
            <a:pPr marL="514350" indent="-514350">
              <a:buFont typeface="+mj-lt"/>
              <a:buAutoNum type="arabicPeriod"/>
            </a:pPr>
            <a:r>
              <a:rPr lang="en-AU" dirty="0"/>
              <a:t>Employee awareness and training </a:t>
            </a:r>
            <a:r>
              <a:rPr lang="en-AU" dirty="0">
                <a:solidFill>
                  <a:schemeClr val="accent3">
                    <a:lumMod val="75000"/>
                  </a:schemeClr>
                </a:solidFill>
              </a:rPr>
              <a:t>(employee certification and training).</a:t>
            </a:r>
          </a:p>
          <a:p>
            <a:pPr marL="514350" indent="-514350">
              <a:buFont typeface="+mj-lt"/>
              <a:buAutoNum type="arabicPeriod"/>
            </a:pPr>
            <a:r>
              <a:rPr lang="en-AU" dirty="0"/>
              <a:t>Community involvement and awareness </a:t>
            </a:r>
            <a:r>
              <a:rPr lang="en-AU" dirty="0">
                <a:solidFill>
                  <a:schemeClr val="accent3">
                    <a:lumMod val="75000"/>
                  </a:schemeClr>
                </a:solidFill>
              </a:rPr>
              <a:t>(communication and consultation).</a:t>
            </a:r>
          </a:p>
          <a:p>
            <a:pPr marL="514350" indent="-514350">
              <a:buFont typeface="+mj-lt"/>
              <a:buAutoNum type="arabicPeriod"/>
            </a:pPr>
            <a:r>
              <a:rPr lang="en-AU" dirty="0"/>
              <a:t>Documentation and reporting </a:t>
            </a:r>
            <a:r>
              <a:rPr lang="en-AU" dirty="0">
                <a:solidFill>
                  <a:schemeClr val="accent3">
                    <a:lumMod val="75000"/>
                  </a:schemeClr>
                </a:solidFill>
              </a:rPr>
              <a:t>(document control, information management and reporting protocols).</a:t>
            </a:r>
          </a:p>
          <a:p>
            <a:pPr marL="514350" indent="-514350">
              <a:buFont typeface="+mj-lt"/>
              <a:buAutoNum type="arabicPeriod"/>
            </a:pPr>
            <a:r>
              <a:rPr lang="en-AU" dirty="0"/>
              <a:t>Evaluation and Audit </a:t>
            </a:r>
            <a:r>
              <a:rPr lang="en-AU" dirty="0">
                <a:solidFill>
                  <a:schemeClr val="accent3">
                    <a:lumMod val="75000"/>
                  </a:schemeClr>
                </a:solidFill>
              </a:rPr>
              <a:t>(Evaluate long-term results and audit of DWQMP implementation).</a:t>
            </a:r>
          </a:p>
          <a:p>
            <a:pPr marL="514350" indent="-514350">
              <a:buFont typeface="+mj-lt"/>
              <a:buAutoNum type="arabicPeriod"/>
            </a:pPr>
            <a:r>
              <a:rPr lang="en-AU" dirty="0"/>
              <a:t>Review and continual improvement </a:t>
            </a:r>
            <a:r>
              <a:rPr lang="en-AU" dirty="0">
                <a:solidFill>
                  <a:schemeClr val="accent3">
                    <a:lumMod val="75000"/>
                  </a:schemeClr>
                </a:solidFill>
              </a:rPr>
              <a:t>(Review by executive and DWQMP improvement plan).</a:t>
            </a:r>
          </a:p>
        </p:txBody>
      </p:sp>
    </p:spTree>
    <p:extLst>
      <p:ext uri="{BB962C8B-B14F-4D97-AF65-F5344CB8AC3E}">
        <p14:creationId xmlns:p14="http://schemas.microsoft.com/office/powerpoint/2010/main" val="564120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pic>
        <p:nvPicPr>
          <p:cNvPr id="5" name="Content Placeholder 4">
            <a:extLst>
              <a:ext uri="{FF2B5EF4-FFF2-40B4-BE49-F238E27FC236}">
                <a16:creationId xmlns:a16="http://schemas.microsoft.com/office/drawing/2014/main" id="{A2EBFBB9-EB3B-F26B-5E87-68E9EF32B5BB}"/>
              </a:ext>
            </a:extLst>
          </p:cNvPr>
          <p:cNvPicPr>
            <a:picLocks noGrp="1" noChangeAspect="1"/>
          </p:cNvPicPr>
          <p:nvPr>
            <p:ph idx="1"/>
          </p:nvPr>
        </p:nvPicPr>
        <p:blipFill>
          <a:blip r:embed="rId3"/>
          <a:stretch>
            <a:fillRect/>
          </a:stretch>
        </p:blipFill>
        <p:spPr>
          <a:xfrm>
            <a:off x="551384" y="260648"/>
            <a:ext cx="11089232" cy="5976664"/>
          </a:xfrm>
          <a:prstGeom prst="rect">
            <a:avLst/>
          </a:prstGeom>
        </p:spPr>
      </p:pic>
    </p:spTree>
    <p:extLst>
      <p:ext uri="{BB962C8B-B14F-4D97-AF65-F5344CB8AC3E}">
        <p14:creationId xmlns:p14="http://schemas.microsoft.com/office/powerpoint/2010/main" val="86015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5" name="Title 4"/>
          <p:cNvSpPr>
            <a:spLocks noGrp="1"/>
          </p:cNvSpPr>
          <p:nvPr>
            <p:ph type="title"/>
          </p:nvPr>
        </p:nvSpPr>
        <p:spPr/>
        <p:txBody>
          <a:bodyPr/>
          <a:lstStyle/>
          <a:p>
            <a:r>
              <a:rPr lang="en-AU" dirty="0">
                <a:latin typeface="Arial Rounded MT Bold" panose="020F0704030504030204" pitchFamily="34" charset="0"/>
              </a:rPr>
              <a:t>QUESTION TIME</a:t>
            </a:r>
          </a:p>
        </p:txBody>
      </p:sp>
    </p:spTree>
    <p:extLst>
      <p:ext uri="{BB962C8B-B14F-4D97-AF65-F5344CB8AC3E}">
        <p14:creationId xmlns:p14="http://schemas.microsoft.com/office/powerpoint/2010/main" val="164391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5" name="Title 4"/>
          <p:cNvSpPr>
            <a:spLocks noGrp="1"/>
          </p:cNvSpPr>
          <p:nvPr>
            <p:ph type="title"/>
          </p:nvPr>
        </p:nvSpPr>
        <p:spPr/>
        <p:txBody>
          <a:bodyPr/>
          <a:lstStyle/>
          <a:p>
            <a:r>
              <a:rPr lang="en-AU" dirty="0">
                <a:latin typeface="Arial Rounded MT Bold" panose="020F0704030504030204" pitchFamily="34" charset="0"/>
              </a:rPr>
              <a:t>Background</a:t>
            </a:r>
          </a:p>
        </p:txBody>
      </p:sp>
    </p:spTree>
    <p:extLst>
      <p:ext uri="{BB962C8B-B14F-4D97-AF65-F5344CB8AC3E}">
        <p14:creationId xmlns:p14="http://schemas.microsoft.com/office/powerpoint/2010/main" val="207394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2" name="Title 1"/>
          <p:cNvSpPr>
            <a:spLocks noGrp="1"/>
          </p:cNvSpPr>
          <p:nvPr>
            <p:ph type="title"/>
          </p:nvPr>
        </p:nvSpPr>
        <p:spPr/>
        <p:txBody>
          <a:bodyPr>
            <a:normAutofit fontScale="90000"/>
          </a:bodyPr>
          <a:lstStyle/>
          <a:p>
            <a:r>
              <a:rPr lang="en-AU" dirty="0">
                <a:latin typeface="Arial Rounded MT Bold" panose="020F0704030504030204" pitchFamily="34" charset="0"/>
              </a:rPr>
              <a:t>Objectives for managing a local water utility</a:t>
            </a:r>
          </a:p>
        </p:txBody>
      </p:sp>
      <p:sp>
        <p:nvSpPr>
          <p:cNvPr id="4" name="Content Placeholder 3"/>
          <p:cNvSpPr>
            <a:spLocks noGrp="1"/>
          </p:cNvSpPr>
          <p:nvPr>
            <p:ph idx="1"/>
          </p:nvPr>
        </p:nvSpPr>
        <p:spPr/>
        <p:txBody>
          <a:bodyPr>
            <a:normAutofit/>
          </a:bodyPr>
          <a:lstStyle/>
          <a:p>
            <a:r>
              <a:rPr lang="en-AU" dirty="0"/>
              <a:t>Local water utilities, with the support of QLD Government agencies and regulators, will continue to ensure:</a:t>
            </a:r>
          </a:p>
          <a:p>
            <a:pPr lvl="1"/>
            <a:r>
              <a:rPr lang="en-AU" dirty="0"/>
              <a:t>Safe and secure water supply to protect public health and the environment, and to support economic development and liveability. </a:t>
            </a:r>
          </a:p>
          <a:p>
            <a:pPr lvl="1"/>
            <a:r>
              <a:rPr lang="en-AU" dirty="0"/>
              <a:t>Effective sewerage services to protect public health and the environment, and to support economic development and liveability. </a:t>
            </a:r>
          </a:p>
          <a:p>
            <a:pPr lvl="1"/>
            <a:r>
              <a:rPr lang="en-AU" dirty="0"/>
              <a:t>Services that meet customer needs, expectations and preferences. </a:t>
            </a:r>
          </a:p>
          <a:p>
            <a:pPr lvl="1"/>
            <a:r>
              <a:rPr lang="en-AU" dirty="0"/>
              <a:t>Financially sustainable water utilities with efficient and affordable pricing for services.</a:t>
            </a:r>
          </a:p>
          <a:p>
            <a:endParaRPr lang="en-AU" dirty="0"/>
          </a:p>
        </p:txBody>
      </p:sp>
    </p:spTree>
    <p:extLst>
      <p:ext uri="{BB962C8B-B14F-4D97-AF65-F5344CB8AC3E}">
        <p14:creationId xmlns:p14="http://schemas.microsoft.com/office/powerpoint/2010/main" val="392990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2" name="Title 1"/>
          <p:cNvSpPr>
            <a:spLocks noGrp="1"/>
          </p:cNvSpPr>
          <p:nvPr>
            <p:ph type="title"/>
          </p:nvPr>
        </p:nvSpPr>
        <p:spPr/>
        <p:txBody>
          <a:bodyPr>
            <a:normAutofit fontScale="90000"/>
          </a:bodyPr>
          <a:lstStyle/>
          <a:p>
            <a:r>
              <a:rPr lang="en-AU" dirty="0">
                <a:latin typeface="Arial Rounded MT Bold" panose="020F0704030504030204" pitchFamily="34" charset="0"/>
              </a:rPr>
              <a:t>Water service provision is different to other council activities</a:t>
            </a:r>
          </a:p>
        </p:txBody>
      </p:sp>
      <p:sp>
        <p:nvSpPr>
          <p:cNvPr id="4" name="Content Placeholder 3"/>
          <p:cNvSpPr>
            <a:spLocks noGrp="1"/>
          </p:cNvSpPr>
          <p:nvPr>
            <p:ph idx="1"/>
          </p:nvPr>
        </p:nvSpPr>
        <p:spPr/>
        <p:txBody>
          <a:bodyPr>
            <a:normAutofit fontScale="92500" lnSpcReduction="10000"/>
          </a:bodyPr>
          <a:lstStyle/>
          <a:p>
            <a:r>
              <a:rPr lang="en-AU" sz="2400" dirty="0"/>
              <a:t>Local water utilities have intrinsic public health, environmental health and supply risks that need to be managed. </a:t>
            </a:r>
          </a:p>
          <a:p>
            <a:r>
              <a:rPr lang="en-AU" sz="2400" dirty="0"/>
              <a:t>Water services support economic growth, liveability and amenity for our communities. During the last drought many communities were confronted with the real possibility of running out of water and had to make tough decisions on restricting consumption.</a:t>
            </a:r>
          </a:p>
          <a:p>
            <a:r>
              <a:rPr lang="en-AU" sz="2400" dirty="0"/>
              <a:t>Water is an essential service that needs to be up and running 24 hours per day, 7 days per week. This includes drinking water, sewerage services and recycled water.</a:t>
            </a:r>
          </a:p>
          <a:p>
            <a:r>
              <a:rPr lang="en-AU" sz="2400" dirty="0"/>
              <a:t>Unlike other council infrastructure such as a town hall or library, water and sewerage infrastructure is usually out of sight, underground or far from town. </a:t>
            </a:r>
          </a:p>
          <a:p>
            <a:r>
              <a:rPr lang="en-AU" sz="2400" dirty="0"/>
              <a:t>Under business as usual, your community expect water to flow when they turn on the tap and they expect their waste to just disappear when they flush their toilet. It is often only when things don’t look or smell right, when restrictions are imposed or when prices go up that you will hear from your community.</a:t>
            </a:r>
          </a:p>
        </p:txBody>
      </p:sp>
    </p:spTree>
    <p:extLst>
      <p:ext uri="{BB962C8B-B14F-4D97-AF65-F5344CB8AC3E}">
        <p14:creationId xmlns:p14="http://schemas.microsoft.com/office/powerpoint/2010/main" val="242889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5" name="Title 4"/>
          <p:cNvSpPr>
            <a:spLocks noGrp="1"/>
          </p:cNvSpPr>
          <p:nvPr>
            <p:ph type="title"/>
          </p:nvPr>
        </p:nvSpPr>
        <p:spPr/>
        <p:txBody>
          <a:bodyPr/>
          <a:lstStyle/>
          <a:p>
            <a:r>
              <a:rPr lang="en-AU" dirty="0">
                <a:latin typeface="Arial Rounded MT Bold" panose="020F0704030504030204" pitchFamily="34" charset="0"/>
              </a:rPr>
              <a:t>Your decisions count</a:t>
            </a:r>
          </a:p>
        </p:txBody>
      </p:sp>
    </p:spTree>
    <p:extLst>
      <p:ext uri="{BB962C8B-B14F-4D97-AF65-F5344CB8AC3E}">
        <p14:creationId xmlns:p14="http://schemas.microsoft.com/office/powerpoint/2010/main" val="40601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2" name="Title 1"/>
          <p:cNvSpPr>
            <a:spLocks noGrp="1"/>
          </p:cNvSpPr>
          <p:nvPr>
            <p:ph type="title"/>
          </p:nvPr>
        </p:nvSpPr>
        <p:spPr/>
        <p:txBody>
          <a:bodyPr>
            <a:normAutofit fontScale="90000"/>
          </a:bodyPr>
          <a:lstStyle/>
          <a:p>
            <a:r>
              <a:rPr lang="en-AU" dirty="0">
                <a:latin typeface="Arial Rounded MT Bold" panose="020F0704030504030204" pitchFamily="34" charset="0"/>
              </a:rPr>
              <a:t>As a Councillor you be called upon to make important and complex decisions on: </a:t>
            </a:r>
          </a:p>
        </p:txBody>
      </p:sp>
      <p:sp>
        <p:nvSpPr>
          <p:cNvPr id="4" name="Content Placeholder 3"/>
          <p:cNvSpPr>
            <a:spLocks noGrp="1"/>
          </p:cNvSpPr>
          <p:nvPr>
            <p:ph idx="1"/>
          </p:nvPr>
        </p:nvSpPr>
        <p:spPr/>
        <p:txBody>
          <a:bodyPr>
            <a:normAutofit fontScale="70000" lnSpcReduction="20000"/>
          </a:bodyPr>
          <a:lstStyle/>
          <a:p>
            <a:r>
              <a:rPr lang="en-AU" dirty="0"/>
              <a:t>Pricing of water supply and sewerage services </a:t>
            </a:r>
          </a:p>
          <a:p>
            <a:r>
              <a:rPr lang="en-AU" dirty="0"/>
              <a:t>Setting service levels in consultation with your community </a:t>
            </a:r>
          </a:p>
          <a:p>
            <a:r>
              <a:rPr lang="en-AU" dirty="0"/>
              <a:t>Budgeting for the operation and maintenance of current water and sewerage services </a:t>
            </a:r>
          </a:p>
          <a:p>
            <a:r>
              <a:rPr lang="en-AU" dirty="0"/>
              <a:t>Ensuring sufficient money is allocated to human resources for the staffing, skills, safety and training of your water business </a:t>
            </a:r>
          </a:p>
          <a:p>
            <a:r>
              <a:rPr lang="en-AU" dirty="0"/>
              <a:t>Planning and budgeting for future water needs, including taking into account the future needs of your community and climate change </a:t>
            </a:r>
          </a:p>
          <a:p>
            <a:r>
              <a:rPr lang="en-AU" dirty="0"/>
              <a:t>Efficient and prudent investment for water and sewerage services</a:t>
            </a:r>
          </a:p>
          <a:p>
            <a:r>
              <a:rPr lang="en-AU" dirty="0"/>
              <a:t>Ensuring continued water and sewerage services during extreme events such as floods, bushfires and droughts </a:t>
            </a:r>
          </a:p>
          <a:p>
            <a:r>
              <a:rPr lang="en-AU" dirty="0"/>
              <a:t>Issuing a boil water alert</a:t>
            </a:r>
          </a:p>
          <a:p>
            <a:r>
              <a:rPr lang="en-AU" dirty="0"/>
              <a:t>Implementing water restrictions</a:t>
            </a:r>
          </a:p>
          <a:p>
            <a:r>
              <a:rPr lang="en-AU" dirty="0"/>
              <a:t>Keeping the community informed about water and sewage matters, including during water restrictions, boiled water alerts or other incidents. </a:t>
            </a:r>
          </a:p>
        </p:txBody>
      </p:sp>
    </p:spTree>
    <p:extLst>
      <p:ext uri="{BB962C8B-B14F-4D97-AF65-F5344CB8AC3E}">
        <p14:creationId xmlns:p14="http://schemas.microsoft.com/office/powerpoint/2010/main" val="383498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2" name="Title 1"/>
          <p:cNvSpPr>
            <a:spLocks noGrp="1"/>
          </p:cNvSpPr>
          <p:nvPr>
            <p:ph type="title"/>
          </p:nvPr>
        </p:nvSpPr>
        <p:spPr/>
        <p:txBody>
          <a:bodyPr>
            <a:normAutofit fontScale="90000"/>
          </a:bodyPr>
          <a:lstStyle/>
          <a:p>
            <a:r>
              <a:rPr lang="en-AU" dirty="0">
                <a:latin typeface="Arial Rounded MT Bold" panose="020F0704030504030204" pitchFamily="34" charset="0"/>
              </a:rPr>
              <a:t>Challenges facing regional water utilities</a:t>
            </a:r>
          </a:p>
        </p:txBody>
      </p:sp>
      <p:sp>
        <p:nvSpPr>
          <p:cNvPr id="4" name="Content Placeholder 3"/>
          <p:cNvSpPr>
            <a:spLocks noGrp="1"/>
          </p:cNvSpPr>
          <p:nvPr>
            <p:ph idx="1"/>
          </p:nvPr>
        </p:nvSpPr>
        <p:spPr>
          <a:xfrm>
            <a:off x="609600" y="1417639"/>
            <a:ext cx="10972800" cy="4708526"/>
          </a:xfrm>
        </p:spPr>
        <p:txBody>
          <a:bodyPr>
            <a:normAutofit fontScale="85000" lnSpcReduction="20000"/>
          </a:bodyPr>
          <a:lstStyle/>
          <a:p>
            <a:r>
              <a:rPr lang="en-AU" dirty="0"/>
              <a:t>There are numerous challenges currently facing local water utilities:</a:t>
            </a:r>
          </a:p>
          <a:p>
            <a:pPr lvl="1"/>
            <a:r>
              <a:rPr lang="en-AU" dirty="0"/>
              <a:t>Climate variability and the need for resilient water supplies</a:t>
            </a:r>
          </a:p>
          <a:p>
            <a:pPr lvl="1"/>
            <a:r>
              <a:rPr lang="en-AU" dirty="0"/>
              <a:t>Scale and ability to attract and retain skilled and specialist staff</a:t>
            </a:r>
          </a:p>
          <a:p>
            <a:pPr lvl="1"/>
            <a:r>
              <a:rPr lang="en-AU" dirty="0"/>
              <a:t>Competing demands for attention in a local government environment, affecting the ability to focus on effective planning, investment and service delivery for water services</a:t>
            </a:r>
          </a:p>
          <a:p>
            <a:pPr lvl="1"/>
            <a:r>
              <a:rPr lang="en-AU" dirty="0"/>
              <a:t>Continued protection of public and environmental health</a:t>
            </a:r>
          </a:p>
          <a:p>
            <a:pPr lvl="1"/>
            <a:r>
              <a:rPr lang="en-AU" dirty="0"/>
              <a:t>Financial sustainability of water utilities serving small populations with large and particularly ageing asset bases</a:t>
            </a:r>
          </a:p>
          <a:p>
            <a:pPr lvl="1"/>
            <a:r>
              <a:rPr lang="en-AU" dirty="0"/>
              <a:t>Planning, funding and project managing water and sewerage projects</a:t>
            </a:r>
          </a:p>
          <a:p>
            <a:pPr lvl="1"/>
            <a:r>
              <a:rPr lang="en-AU" dirty="0"/>
              <a:t>Declining water and sewerage asset condition.</a:t>
            </a:r>
          </a:p>
          <a:p>
            <a:r>
              <a:rPr lang="en-AU" dirty="0"/>
              <a:t>Ideally, good strategic planning combined with transparent and informed decision-making will ensure a proactive response to these challenges.</a:t>
            </a:r>
          </a:p>
        </p:txBody>
      </p:sp>
    </p:spTree>
    <p:extLst>
      <p:ext uri="{BB962C8B-B14F-4D97-AF65-F5344CB8AC3E}">
        <p14:creationId xmlns:p14="http://schemas.microsoft.com/office/powerpoint/2010/main" val="153978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5" name="Title 4"/>
          <p:cNvSpPr>
            <a:spLocks noGrp="1"/>
          </p:cNvSpPr>
          <p:nvPr>
            <p:ph type="title"/>
          </p:nvPr>
        </p:nvSpPr>
        <p:spPr/>
        <p:txBody>
          <a:bodyPr/>
          <a:lstStyle/>
          <a:p>
            <a:r>
              <a:rPr lang="en-AU" dirty="0">
                <a:latin typeface="Arial Rounded MT Bold" panose="020F0704030504030204" pitchFamily="34" charset="0"/>
              </a:rPr>
              <a:t>Why do we treat water?</a:t>
            </a:r>
          </a:p>
        </p:txBody>
      </p:sp>
    </p:spTree>
    <p:extLst>
      <p:ext uri="{BB962C8B-B14F-4D97-AF65-F5344CB8AC3E}">
        <p14:creationId xmlns:p14="http://schemas.microsoft.com/office/powerpoint/2010/main" val="218294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0" b="95149"/>
          <a:stretch/>
        </p:blipFill>
        <p:spPr>
          <a:xfrm>
            <a:off x="1487488" y="6381328"/>
            <a:ext cx="9180512" cy="476672"/>
          </a:xfrm>
          <a:prstGeom prst="rect">
            <a:avLst/>
          </a:prstGeom>
        </p:spPr>
      </p:pic>
      <p:sp>
        <p:nvSpPr>
          <p:cNvPr id="4" name="Content Placeholder 3"/>
          <p:cNvSpPr>
            <a:spLocks noGrp="1"/>
          </p:cNvSpPr>
          <p:nvPr>
            <p:ph idx="1"/>
          </p:nvPr>
        </p:nvSpPr>
        <p:spPr>
          <a:xfrm>
            <a:off x="609600" y="1268761"/>
            <a:ext cx="10972800" cy="4857404"/>
          </a:xfrm>
        </p:spPr>
        <p:txBody>
          <a:bodyPr/>
          <a:lstStyle/>
          <a:p>
            <a:r>
              <a:rPr lang="en-AU" dirty="0"/>
              <a:t>Pathogen: a microorganism that can cause disease:</a:t>
            </a:r>
          </a:p>
          <a:p>
            <a:pPr lvl="1"/>
            <a:r>
              <a:rPr lang="en-AU" sz="3600" dirty="0"/>
              <a:t>Virus</a:t>
            </a:r>
          </a:p>
          <a:p>
            <a:pPr lvl="1"/>
            <a:r>
              <a:rPr lang="en-AU" sz="2000" dirty="0">
                <a:solidFill>
                  <a:prstClr val="black"/>
                </a:solidFill>
              </a:rPr>
              <a:t>Hepatitis, Rotavirus, Coronavirus, etc.</a:t>
            </a:r>
            <a:endParaRPr lang="en-AU" sz="4000" dirty="0"/>
          </a:p>
          <a:p>
            <a:pPr lvl="1"/>
            <a:r>
              <a:rPr lang="en-AU" sz="3600" dirty="0"/>
              <a:t>Bacteria</a:t>
            </a:r>
          </a:p>
          <a:p>
            <a:pPr lvl="1"/>
            <a:r>
              <a:rPr lang="en-AU" sz="2000" dirty="0">
                <a:solidFill>
                  <a:srgbClr val="FF0000"/>
                </a:solidFill>
                <a:cs typeface="Arial"/>
              </a:rPr>
              <a:t>E. coli</a:t>
            </a:r>
            <a:r>
              <a:rPr lang="en-AU" sz="2000" dirty="0">
                <a:solidFill>
                  <a:prstClr val="black"/>
                </a:solidFill>
                <a:cs typeface="Arial"/>
              </a:rPr>
              <a:t>, Salmonella, Cholera, etc.</a:t>
            </a:r>
            <a:endParaRPr lang="en-AU" sz="4000" dirty="0"/>
          </a:p>
          <a:p>
            <a:pPr lvl="1"/>
            <a:r>
              <a:rPr lang="en-AU" sz="3600" dirty="0"/>
              <a:t>Protozoa</a:t>
            </a:r>
          </a:p>
          <a:p>
            <a:pPr lvl="1"/>
            <a:r>
              <a:rPr lang="en-AU" sz="2000" dirty="0">
                <a:solidFill>
                  <a:prstClr val="black"/>
                </a:solidFill>
                <a:cs typeface="Arial"/>
              </a:rPr>
              <a:t>Giardia, cryptosporidium, Entamoeba, etc.</a:t>
            </a:r>
          </a:p>
          <a:p>
            <a:pPr lvl="1"/>
            <a:endParaRPr lang="en-AU" sz="2000" dirty="0">
              <a:solidFill>
                <a:prstClr val="black"/>
              </a:solidFill>
              <a:cs typeface="Arial"/>
            </a:endParaRPr>
          </a:p>
          <a:p>
            <a:pPr lvl="1"/>
            <a:r>
              <a:rPr lang="en-AU" sz="1100" b="1" dirty="0"/>
              <a:t>Fungi</a:t>
            </a:r>
            <a:r>
              <a:rPr lang="en-AU" sz="1100" dirty="0"/>
              <a:t> and </a:t>
            </a:r>
            <a:r>
              <a:rPr lang="en-AU" sz="1100" b="1" dirty="0"/>
              <a:t>Worms</a:t>
            </a:r>
            <a:r>
              <a:rPr lang="en-AU" sz="1100" dirty="0"/>
              <a:t> not usually a first world issue in water supplies.</a:t>
            </a:r>
            <a:endParaRPr lang="en-AU" sz="4000" dirty="0"/>
          </a:p>
          <a:p>
            <a:endParaRPr lang="en-AU" dirty="0"/>
          </a:p>
        </p:txBody>
      </p:sp>
      <p:sp>
        <p:nvSpPr>
          <p:cNvPr id="6" name="Title 4">
            <a:extLst>
              <a:ext uri="{FF2B5EF4-FFF2-40B4-BE49-F238E27FC236}">
                <a16:creationId xmlns:a16="http://schemas.microsoft.com/office/drawing/2014/main" id="{10688D36-7A77-2701-3A1B-A5AAED30F2E7}"/>
              </a:ext>
            </a:extLst>
          </p:cNvPr>
          <p:cNvSpPr>
            <a:spLocks noGrp="1"/>
          </p:cNvSpPr>
          <p:nvPr>
            <p:ph type="title"/>
          </p:nvPr>
        </p:nvSpPr>
        <p:spPr>
          <a:xfrm>
            <a:off x="609600" y="404664"/>
            <a:ext cx="10972800" cy="658960"/>
          </a:xfrm>
        </p:spPr>
        <p:txBody>
          <a:bodyPr>
            <a:noAutofit/>
          </a:bodyPr>
          <a:lstStyle/>
          <a:p>
            <a:r>
              <a:rPr lang="en-AU" sz="4800" dirty="0"/>
              <a:t>Pathogens</a:t>
            </a:r>
          </a:p>
        </p:txBody>
      </p:sp>
      <p:pic>
        <p:nvPicPr>
          <p:cNvPr id="8" name="Picture 7">
            <a:extLst>
              <a:ext uri="{FF2B5EF4-FFF2-40B4-BE49-F238E27FC236}">
                <a16:creationId xmlns:a16="http://schemas.microsoft.com/office/drawing/2014/main" id="{7424D4D1-AD81-C13D-EB9D-4CA46E9AC6F0}"/>
              </a:ext>
            </a:extLst>
          </p:cNvPr>
          <p:cNvPicPr>
            <a:picLocks noChangeAspect="1"/>
          </p:cNvPicPr>
          <p:nvPr/>
        </p:nvPicPr>
        <p:blipFill>
          <a:blip r:embed="rId3"/>
          <a:stretch>
            <a:fillRect/>
          </a:stretch>
        </p:blipFill>
        <p:spPr>
          <a:xfrm>
            <a:off x="5807968" y="1904868"/>
            <a:ext cx="1548518" cy="1524132"/>
          </a:xfrm>
          <a:prstGeom prst="rect">
            <a:avLst/>
          </a:prstGeom>
        </p:spPr>
      </p:pic>
      <p:pic>
        <p:nvPicPr>
          <p:cNvPr id="9" name="Picture 8">
            <a:extLst>
              <a:ext uri="{FF2B5EF4-FFF2-40B4-BE49-F238E27FC236}">
                <a16:creationId xmlns:a16="http://schemas.microsoft.com/office/drawing/2014/main" id="{A58124CB-2A3F-9E28-EAE7-449CE6F57829}"/>
              </a:ext>
            </a:extLst>
          </p:cNvPr>
          <p:cNvPicPr>
            <a:picLocks noChangeAspect="1"/>
          </p:cNvPicPr>
          <p:nvPr/>
        </p:nvPicPr>
        <p:blipFill>
          <a:blip r:embed="rId4"/>
          <a:stretch>
            <a:fillRect/>
          </a:stretch>
        </p:blipFill>
        <p:spPr>
          <a:xfrm>
            <a:off x="7125621" y="3124612"/>
            <a:ext cx="2066723" cy="1591194"/>
          </a:xfrm>
          <a:prstGeom prst="rect">
            <a:avLst/>
          </a:prstGeom>
        </p:spPr>
      </p:pic>
      <p:pic>
        <p:nvPicPr>
          <p:cNvPr id="10" name="Picture 9">
            <a:extLst>
              <a:ext uri="{FF2B5EF4-FFF2-40B4-BE49-F238E27FC236}">
                <a16:creationId xmlns:a16="http://schemas.microsoft.com/office/drawing/2014/main" id="{9174CF12-9581-7992-FE3F-48FBCE295090}"/>
              </a:ext>
            </a:extLst>
          </p:cNvPr>
          <p:cNvPicPr>
            <a:picLocks noChangeAspect="1"/>
          </p:cNvPicPr>
          <p:nvPr/>
        </p:nvPicPr>
        <p:blipFill>
          <a:blip r:embed="rId5"/>
          <a:stretch>
            <a:fillRect/>
          </a:stretch>
        </p:blipFill>
        <p:spPr>
          <a:xfrm>
            <a:off x="9192344" y="4175372"/>
            <a:ext cx="1822862" cy="1585097"/>
          </a:xfrm>
          <a:prstGeom prst="rect">
            <a:avLst/>
          </a:prstGeom>
        </p:spPr>
      </p:pic>
    </p:spTree>
    <p:extLst>
      <p:ext uri="{BB962C8B-B14F-4D97-AF65-F5344CB8AC3E}">
        <p14:creationId xmlns:p14="http://schemas.microsoft.com/office/powerpoint/2010/main" val="4131674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PowerPoint Corporate.pptx" id="{2CEDA207-A055-4BD8-9846-DC3F206C1297}" vid="{E002EF5E-3DE8-43BE-A556-0377F99410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618DBC5624634D9574E9E6B6A7AD05" ma:contentTypeVersion="0" ma:contentTypeDescription="Create a new document." ma:contentTypeScope="" ma:versionID="ef7dcd4504a25b25b1c306c028beae14">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A8A81F-BF34-4C63-92A1-5C9FB6062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35C1B12-EDAB-4106-8F84-57ECBE4FE7ED}">
  <ds:schemaRefs>
    <ds:schemaRef ds:uri="http://schemas.openxmlformats.org/package/2006/metadata/core-properties"/>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489A234-A3D7-43FD-82F7-43C9604F48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 PowerPoint Corporate</Template>
  <TotalTime>1161</TotalTime>
  <Words>1032</Words>
  <Application>Microsoft Office PowerPoint</Application>
  <PresentationFormat>Widescreen</PresentationFormat>
  <Paragraphs>87</Paragraphs>
  <Slides>15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Rounded MT Bold</vt:lpstr>
      <vt:lpstr>Calibri</vt:lpstr>
      <vt:lpstr>Office Theme</vt:lpstr>
      <vt:lpstr>Making Water YOUR Business  (Water and Wastewater Services)</vt:lpstr>
      <vt:lpstr>Background</vt:lpstr>
      <vt:lpstr>Objectives for managing a local water utility</vt:lpstr>
      <vt:lpstr>Water service provision is different to other council activities</vt:lpstr>
      <vt:lpstr>Your decisions count</vt:lpstr>
      <vt:lpstr>As a Councillor you be called upon to make important and complex decisions on: </vt:lpstr>
      <vt:lpstr>Challenges facing regional water utilities</vt:lpstr>
      <vt:lpstr>Why do we treat water?</vt:lpstr>
      <vt:lpstr>Pathogens</vt:lpstr>
      <vt:lpstr>Australian Drinking Water Guidelines (ADWG)</vt:lpstr>
      <vt:lpstr>Chemical contaminants</vt:lpstr>
      <vt:lpstr>How do we treat pathogens and contaminants?</vt:lpstr>
      <vt:lpstr>ADWG - 12 Elements</vt:lpstr>
      <vt:lpstr>PowerPoint Presentation</vt:lpstr>
      <vt:lpstr>QUESTION TIME</vt:lpstr>
    </vt:vector>
  </TitlesOfParts>
  <Company>North Burnett Regional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Kat</dc:creator>
  <cp:lastModifiedBy>Desire Gralton</cp:lastModifiedBy>
  <cp:revision>6</cp:revision>
  <dcterms:created xsi:type="dcterms:W3CDTF">2021-08-16T04:48:14Z</dcterms:created>
  <dcterms:modified xsi:type="dcterms:W3CDTF">2023-06-04T04:40:44Z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0x010100D2618DBC5624634D9574E9E6B6A7AD05</vt:lpwstr>
  </property>
</Properties>
</file>