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74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140" d="100"/>
          <a:sy n="140" d="100"/>
        </p:scale>
        <p:origin x="594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480EB-EC71-485F-ABF3-A3D83CBFCF87}" type="datetimeFigureOut">
              <a:rPr lang="en-AU" smtClean="0"/>
              <a:t>8/02/2021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C8C13-7991-4B42-8122-026F2DD92E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10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Sewerage CAPEX per connection ($)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Water OPEX per connection ($)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Economic Real Rate of Return: water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Number of water service complaints per 1,000 connections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Proportion CSS response target met: water (%)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Proportion potable water that is non-revenue water (%)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Number of water main breaks per 100km water main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Annual potable water supplied per connection (kL/connection/annum)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Proportion of connections under water restrictions (connection days)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Sewerage OPEX per connection ($)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Typical residential bill: water and sewerage ($)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Economic Real Rate of Return: sewerage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Economic Real Rate of Return: sewerage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Number of sewerage service complaints per 1,000 connections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Proportion CSS response target met: sewerage (%)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Number of sewerage main breaks and chokes per 100km sewer main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Water CAPEX per connection ($)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150454-236a-46b4-acb0-0b72b3eeccb7/ReportSection1f0a4f8fb595b6809f98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150454-236a-46b4-acb0-0b72b3eeccb7/ReportSection6c60dabf5e21ee3f1ef5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150454-236a-46b4-acb0-0b72b3eeccb7/ReportSection035a2ec8d80fd97b582b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150454-236a-46b4-acb0-0b72b3eeccb7/ReportSection6bdee022b75b99561d9d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150454-236a-46b4-acb0-0b72b3eeccb7/ReportSection4f9fe7e130cf1cc9067c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150454-236a-46b4-acb0-0b72b3eeccb7/ReportSection67c9a3810a546d963875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150454-236a-46b4-acb0-0b72b3eeccb7/ReportSection92fcc08f69d547277de4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150454-236a-46b4-acb0-0b72b3eeccb7/ReportSectiona99d8d8167a093429f11?pbi_source=PowerPo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954bfdcb-3554-4420-aaea-03eb434fe4fb/ReportSection5e60f6cdc19c469641f6?pbi_source=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150454-236a-46b4-acb0-0b72b3eeccb7/ReportSectionda9eb294044078508b87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150454-236a-46b4-acb0-0b72b3eeccb7/ReportSectione071dfc8d0d87df9dbbb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150454-236a-46b4-acb0-0b72b3eeccb7/ReportSection33be6e94bee9ebeb399e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150454-236a-46b4-acb0-0b72b3eeccb7/ReportSectionf82566065613162abaa2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150454-236a-46b4-acb0-0b72b3eeccb7/ReportSection8583949b004ad5897c6a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150454-236a-46b4-acb0-0b72b3eeccb7/ReportSection55ef81dfa7006923c455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150454-236a-46b4-acb0-0b72b3eeccb7/ReportSectionee1396291a08b85f1a91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150454-236a-46b4-acb0-0b72b3eeccb7/ReportSection0c53db2cf9039b308f92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AAF79-6886-442D-B80D-30A01220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Queensland’s Urban Potable Water and Sewerage Benchmarking: 2019/20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27AABA-E5CB-40E6-9EA7-336B3C057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3200" dirty="0"/>
              <a:t>Small and Indigenous service providers</a:t>
            </a:r>
            <a:endParaRPr lang="en-AU" dirty="0"/>
          </a:p>
          <a:p>
            <a:r>
              <a:rPr lang="en-AU" dirty="0"/>
              <a:t>Sewerage Services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354EF1A-2C44-4ED1-B6E0-8621C9B74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307" y="285371"/>
            <a:ext cx="3022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6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27AABA-E5CB-40E6-9EA7-336B3C057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3200" dirty="0"/>
              <a:t>Small and Indigenous service providers</a:t>
            </a:r>
            <a:endParaRPr lang="en-AU" dirty="0"/>
          </a:p>
          <a:p>
            <a:r>
              <a:rPr lang="en-AU" dirty="0"/>
              <a:t>Potable Water Supply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F9AC072-3F67-4291-91B5-37928F854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307" y="285371"/>
            <a:ext cx="3022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08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Water CAPEX per connection ($)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Water CAPEX pp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Water OPEX per connection ($), card, multiRow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FN11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Economic Real Rate of Return: water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ERRR water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umber of water service complaints per 1,000 connections, card, multiRow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CS10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Proportion CSS response target met: water (%), card, multiRow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CS66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Proportion potable water that is non-revenue water (%)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Prop NRW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umber of water main breaks per 100km water main, card, multiRow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AS8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, Annual potable water supplied per connection (kL/connection/annum)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WA30 equivalent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Proportion of connections under water restrictions (connection days)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Water security SIND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ewerage CAPEX per connection ($)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Sewerage CAPEX pp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ewerage OPEX per connection ($), card, multiRow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FN12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ypical residential bill: water and sewerage ($), card, multiRow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PR48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Economic Real Rate of Return: sewerage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ERRR sewerage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Economic Real Rate of Return: sewerage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ERRR sewerage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umber of sewerage service complaints per 1,000 connections, card, multiRow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CS11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Proportion CSS response target met: sewerage (%), card, multiRow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CS65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umber of sewerage main breaks and chokes per 100km sewer main, card, multiRow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AS39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427</Words>
  <Application>Microsoft Office PowerPoint</Application>
  <PresentationFormat>Widescreen</PresentationFormat>
  <Paragraphs>134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Custom Design</vt:lpstr>
      <vt:lpstr>Queensland’s Urban Potable Water and Sewerage Benchmarking: 2019/20</vt:lpstr>
      <vt:lpstr>Sewerage CAPEX pp</vt:lpstr>
      <vt:lpstr>FN12</vt:lpstr>
      <vt:lpstr>PR48</vt:lpstr>
      <vt:lpstr>ERRR sewerage</vt:lpstr>
      <vt:lpstr>Duplicate of ERRR sewerage</vt:lpstr>
      <vt:lpstr>CS11</vt:lpstr>
      <vt:lpstr>CS65</vt:lpstr>
      <vt:lpstr>AS39</vt:lpstr>
      <vt:lpstr>PowerPoint Presentation</vt:lpstr>
      <vt:lpstr>Water CAPEX pp</vt:lpstr>
      <vt:lpstr>FN11</vt:lpstr>
      <vt:lpstr>ERRR water</vt:lpstr>
      <vt:lpstr>CS10</vt:lpstr>
      <vt:lpstr>CS66</vt:lpstr>
      <vt:lpstr>Prop NRW</vt:lpstr>
      <vt:lpstr>AS8</vt:lpstr>
      <vt:lpstr>WA30 equivalent</vt:lpstr>
      <vt:lpstr>Water security SIND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Louise Reeves</cp:lastModifiedBy>
  <cp:revision>5</cp:revision>
  <dcterms:created xsi:type="dcterms:W3CDTF">2016-09-04T11:54:55Z</dcterms:created>
  <dcterms:modified xsi:type="dcterms:W3CDTF">2021-02-08T01:46:47Z</dcterms:modified>
</cp:coreProperties>
</file>